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76" r:id="rId15"/>
    <p:sldId id="277" r:id="rId16"/>
    <p:sldId id="278" r:id="rId17"/>
    <p:sldId id="279"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9"/>
    <p:restoredTop sz="88432"/>
  </p:normalViewPr>
  <p:slideViewPr>
    <p:cSldViewPr snapToGrid="0" snapToObjects="1">
      <p:cViewPr varScale="1">
        <p:scale>
          <a:sx n="98" d="100"/>
          <a:sy n="98"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235D-1F38-6645-BB1B-5DF6323035CA}"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977F3-0CC4-D447-8826-269A929F4237}" type="slidenum">
              <a:rPr lang="en-US" smtClean="0"/>
              <a:t>‹#›</a:t>
            </a:fld>
            <a:endParaRPr lang="en-US"/>
          </a:p>
        </p:txBody>
      </p:sp>
    </p:spTree>
    <p:extLst>
      <p:ext uri="{BB962C8B-B14F-4D97-AF65-F5344CB8AC3E}">
        <p14:creationId xmlns:p14="http://schemas.microsoft.com/office/powerpoint/2010/main" val="391245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solidFill>
                <a:schemeClr val="tx1"/>
              </a:solidFill>
              <a:latin typeface="Avenir Next" panose="020B050302020202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5E977F3-0CC4-D447-8826-269A929F4237}" type="slidenum">
              <a:rPr lang="en-US" smtClean="0"/>
              <a:t>1</a:t>
            </a:fld>
            <a:endParaRPr lang="en-US"/>
          </a:p>
        </p:txBody>
      </p:sp>
    </p:spTree>
    <p:extLst>
      <p:ext uri="{BB962C8B-B14F-4D97-AF65-F5344CB8AC3E}">
        <p14:creationId xmlns:p14="http://schemas.microsoft.com/office/powerpoint/2010/main" val="417793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10</a:t>
            </a:fld>
            <a:endParaRPr lang="en-US"/>
          </a:p>
        </p:txBody>
      </p:sp>
    </p:spTree>
    <p:extLst>
      <p:ext uri="{BB962C8B-B14F-4D97-AF65-F5344CB8AC3E}">
        <p14:creationId xmlns:p14="http://schemas.microsoft.com/office/powerpoint/2010/main" val="278052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11</a:t>
            </a:fld>
            <a:endParaRPr lang="en-US"/>
          </a:p>
        </p:txBody>
      </p:sp>
    </p:spTree>
    <p:extLst>
      <p:ext uri="{BB962C8B-B14F-4D97-AF65-F5344CB8AC3E}">
        <p14:creationId xmlns:p14="http://schemas.microsoft.com/office/powerpoint/2010/main" val="2729494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12</a:t>
            </a:fld>
            <a:endParaRPr lang="en-US"/>
          </a:p>
        </p:txBody>
      </p:sp>
    </p:spTree>
    <p:extLst>
      <p:ext uri="{BB962C8B-B14F-4D97-AF65-F5344CB8AC3E}">
        <p14:creationId xmlns:p14="http://schemas.microsoft.com/office/powerpoint/2010/main" val="381058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13</a:t>
            </a:fld>
            <a:endParaRPr lang="en-US"/>
          </a:p>
        </p:txBody>
      </p:sp>
    </p:spTree>
    <p:extLst>
      <p:ext uri="{BB962C8B-B14F-4D97-AF65-F5344CB8AC3E}">
        <p14:creationId xmlns:p14="http://schemas.microsoft.com/office/powerpoint/2010/main" val="215833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14</a:t>
            </a:fld>
            <a:endParaRPr lang="en-US"/>
          </a:p>
        </p:txBody>
      </p:sp>
    </p:spTree>
    <p:extLst>
      <p:ext uri="{BB962C8B-B14F-4D97-AF65-F5344CB8AC3E}">
        <p14:creationId xmlns:p14="http://schemas.microsoft.com/office/powerpoint/2010/main" val="306498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15</a:t>
            </a:fld>
            <a:endParaRPr lang="en-US"/>
          </a:p>
        </p:txBody>
      </p:sp>
    </p:spTree>
    <p:extLst>
      <p:ext uri="{BB962C8B-B14F-4D97-AF65-F5344CB8AC3E}">
        <p14:creationId xmlns:p14="http://schemas.microsoft.com/office/powerpoint/2010/main" val="2616726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16</a:t>
            </a:fld>
            <a:endParaRPr lang="en-US"/>
          </a:p>
        </p:txBody>
      </p:sp>
    </p:spTree>
    <p:extLst>
      <p:ext uri="{BB962C8B-B14F-4D97-AF65-F5344CB8AC3E}">
        <p14:creationId xmlns:p14="http://schemas.microsoft.com/office/powerpoint/2010/main" val="85345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17</a:t>
            </a:fld>
            <a:endParaRPr lang="en-US"/>
          </a:p>
        </p:txBody>
      </p:sp>
    </p:spTree>
    <p:extLst>
      <p:ext uri="{BB962C8B-B14F-4D97-AF65-F5344CB8AC3E}">
        <p14:creationId xmlns:p14="http://schemas.microsoft.com/office/powerpoint/2010/main" val="391207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18</a:t>
            </a:fld>
            <a:endParaRPr lang="en-US"/>
          </a:p>
        </p:txBody>
      </p:sp>
    </p:spTree>
    <p:extLst>
      <p:ext uri="{BB962C8B-B14F-4D97-AF65-F5344CB8AC3E}">
        <p14:creationId xmlns:p14="http://schemas.microsoft.com/office/powerpoint/2010/main" val="397590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2</a:t>
            </a:fld>
            <a:endParaRPr lang="en-US"/>
          </a:p>
        </p:txBody>
      </p:sp>
    </p:spTree>
    <p:extLst>
      <p:ext uri="{BB962C8B-B14F-4D97-AF65-F5344CB8AC3E}">
        <p14:creationId xmlns:p14="http://schemas.microsoft.com/office/powerpoint/2010/main" val="40970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3</a:t>
            </a:fld>
            <a:endParaRPr lang="en-US"/>
          </a:p>
        </p:txBody>
      </p:sp>
    </p:spTree>
    <p:extLst>
      <p:ext uri="{BB962C8B-B14F-4D97-AF65-F5344CB8AC3E}">
        <p14:creationId xmlns:p14="http://schemas.microsoft.com/office/powerpoint/2010/main" val="347045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4</a:t>
            </a:fld>
            <a:endParaRPr lang="en-US"/>
          </a:p>
        </p:txBody>
      </p:sp>
    </p:spTree>
    <p:extLst>
      <p:ext uri="{BB962C8B-B14F-4D97-AF65-F5344CB8AC3E}">
        <p14:creationId xmlns:p14="http://schemas.microsoft.com/office/powerpoint/2010/main" val="344375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5</a:t>
            </a:fld>
            <a:endParaRPr lang="en-US"/>
          </a:p>
        </p:txBody>
      </p:sp>
    </p:spTree>
    <p:extLst>
      <p:ext uri="{BB962C8B-B14F-4D97-AF65-F5344CB8AC3E}">
        <p14:creationId xmlns:p14="http://schemas.microsoft.com/office/powerpoint/2010/main" val="235068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provide support</a:t>
            </a:r>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6</a:t>
            </a:fld>
            <a:endParaRPr lang="en-US"/>
          </a:p>
        </p:txBody>
      </p:sp>
    </p:spTree>
    <p:extLst>
      <p:ext uri="{BB962C8B-B14F-4D97-AF65-F5344CB8AC3E}">
        <p14:creationId xmlns:p14="http://schemas.microsoft.com/office/powerpoint/2010/main" val="294428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7</a:t>
            </a:fld>
            <a:endParaRPr lang="en-US"/>
          </a:p>
        </p:txBody>
      </p:sp>
    </p:spTree>
    <p:extLst>
      <p:ext uri="{BB962C8B-B14F-4D97-AF65-F5344CB8AC3E}">
        <p14:creationId xmlns:p14="http://schemas.microsoft.com/office/powerpoint/2010/main" val="383767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8</a:t>
            </a:fld>
            <a:endParaRPr lang="en-US"/>
          </a:p>
        </p:txBody>
      </p:sp>
    </p:spTree>
    <p:extLst>
      <p:ext uri="{BB962C8B-B14F-4D97-AF65-F5344CB8AC3E}">
        <p14:creationId xmlns:p14="http://schemas.microsoft.com/office/powerpoint/2010/main" val="350064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977F3-0CC4-D447-8826-269A929F4237}" type="slidenum">
              <a:rPr lang="en-US" smtClean="0"/>
              <a:t>9</a:t>
            </a:fld>
            <a:endParaRPr lang="en-US"/>
          </a:p>
        </p:txBody>
      </p:sp>
    </p:spTree>
    <p:extLst>
      <p:ext uri="{BB962C8B-B14F-4D97-AF65-F5344CB8AC3E}">
        <p14:creationId xmlns:p14="http://schemas.microsoft.com/office/powerpoint/2010/main" val="25946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1AB8-23C2-6D46-8C5A-5DE7D6966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63A1E3-6544-0D46-AA84-72BE2D90C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B5B4F4-557D-8D47-BBB5-98145719C23E}"/>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5" name="Footer Placeholder 4">
            <a:extLst>
              <a:ext uri="{FF2B5EF4-FFF2-40B4-BE49-F238E27FC236}">
                <a16:creationId xmlns:a16="http://schemas.microsoft.com/office/drawing/2014/main" id="{98374D21-1573-2942-B1B4-9DA4F2853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9198F-6A19-B94E-A785-6B23A829663D}"/>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177781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3BC1-2827-134F-9B5D-586C71FE9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99EFD6-91BD-4A4D-AFD8-4D6D52EB7F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F7D08-60F7-DA4E-82E3-BC570F5486AA}"/>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5" name="Footer Placeholder 4">
            <a:extLst>
              <a:ext uri="{FF2B5EF4-FFF2-40B4-BE49-F238E27FC236}">
                <a16:creationId xmlns:a16="http://schemas.microsoft.com/office/drawing/2014/main" id="{851FA6BB-5BBA-144E-8ED6-F495C553A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359EE-C977-1E4A-A281-FD868E7879BE}"/>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78824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563D0-1B9F-A942-B880-A5B2961C4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B4976-4AE0-1749-B4D4-E0C015C4F2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EE0BE-B4E7-6E40-AE3E-E0ACEB1F165B}"/>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5" name="Footer Placeholder 4">
            <a:extLst>
              <a:ext uri="{FF2B5EF4-FFF2-40B4-BE49-F238E27FC236}">
                <a16:creationId xmlns:a16="http://schemas.microsoft.com/office/drawing/2014/main" id="{418DAAE4-84A3-9548-A9A8-16D9A8BBD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9AFEA-645E-3449-ACBD-F77F31F55690}"/>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17466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9826-4199-214C-A497-296C51AA3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231FD-F837-F843-A6FC-D435B4B044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CE43C-71AD-284C-8477-F8D791EEC483}"/>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5" name="Footer Placeholder 4">
            <a:extLst>
              <a:ext uri="{FF2B5EF4-FFF2-40B4-BE49-F238E27FC236}">
                <a16:creationId xmlns:a16="http://schemas.microsoft.com/office/drawing/2014/main" id="{076E2AED-D57D-A945-BF90-DF620603C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D09FB-1D37-204A-B40E-DDC2CDB49887}"/>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68417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EE1A-457D-E448-9D8E-1971ADB08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16652-BE72-C340-98AA-878E8DD725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39079-89B1-4E41-A090-82B65EAC6DA5}"/>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5" name="Footer Placeholder 4">
            <a:extLst>
              <a:ext uri="{FF2B5EF4-FFF2-40B4-BE49-F238E27FC236}">
                <a16:creationId xmlns:a16="http://schemas.microsoft.com/office/drawing/2014/main" id="{9F5251A1-A3A9-D84E-BB80-0FBCEE443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56016-F264-3B4E-BE72-F085E5E6FBB2}"/>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411113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18C7-C069-4E4B-9864-BF73F212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F2249-590C-214A-9891-20B2974568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EB4743-29AB-7E48-940E-5BACE9B29E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68A182-36E9-C34B-9BBB-471120391350}"/>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6" name="Footer Placeholder 5">
            <a:extLst>
              <a:ext uri="{FF2B5EF4-FFF2-40B4-BE49-F238E27FC236}">
                <a16:creationId xmlns:a16="http://schemas.microsoft.com/office/drawing/2014/main" id="{BD2EC202-A2DB-6040-91C6-C848B745A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A19F5-CEA3-9C48-8DB6-7F87F237DBEB}"/>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243817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3B01-192F-024C-94B0-14350CF83B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949DC-30BA-A141-B4EA-D196474E3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9E9328-5935-4C44-866A-89D2C93ABD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EF11BD-2D74-A14E-A493-589DF1554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6A8596-7D7F-C74B-94AA-1BA4DF9395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0002A-A311-A549-991E-0A7C7B70A272}"/>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8" name="Footer Placeholder 7">
            <a:extLst>
              <a:ext uri="{FF2B5EF4-FFF2-40B4-BE49-F238E27FC236}">
                <a16:creationId xmlns:a16="http://schemas.microsoft.com/office/drawing/2014/main" id="{E23E80EA-2C68-8543-B740-85C8D034C3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D7CBA-A62C-9147-87F1-DAA30CF4F651}"/>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325122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BC73-65F5-1A49-AC25-791BD2FA14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015961-6EC6-0848-B6E8-CA891EC33CCA}"/>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4" name="Footer Placeholder 3">
            <a:extLst>
              <a:ext uri="{FF2B5EF4-FFF2-40B4-BE49-F238E27FC236}">
                <a16:creationId xmlns:a16="http://schemas.microsoft.com/office/drawing/2014/main" id="{A18809D6-CE16-A849-AB36-DED6B20BC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D31FE-0208-DB43-8C02-5C36D4A27F83}"/>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357937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E047B-07F3-3F44-B828-36B5F6A354E2}"/>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3" name="Footer Placeholder 2">
            <a:extLst>
              <a:ext uri="{FF2B5EF4-FFF2-40B4-BE49-F238E27FC236}">
                <a16:creationId xmlns:a16="http://schemas.microsoft.com/office/drawing/2014/main" id="{49A09921-CE9E-7740-9683-D693E2D59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FEBC4B-59E4-FC48-A886-4BB9A7DE5BB8}"/>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264736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3AA8-8FD4-9B4E-82D8-135C73E84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798D74-8C74-F347-865A-F95DD67A30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06CC2F-89CD-B646-9A17-065443F57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A97389-7F99-FE48-82A5-2D3D3A2B1F5A}"/>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6" name="Footer Placeholder 5">
            <a:extLst>
              <a:ext uri="{FF2B5EF4-FFF2-40B4-BE49-F238E27FC236}">
                <a16:creationId xmlns:a16="http://schemas.microsoft.com/office/drawing/2014/main" id="{7A1AF666-C7A2-9945-9ECE-52D4A9312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0FCE6-FCA6-1046-AD17-BCEE8F3FED40}"/>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205897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05A8-FC5B-AF47-A998-99A933523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B966F2-A435-724B-AA59-6F5B450D8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65630-C92C-074E-A952-0E1FB664C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3D731F-6212-F247-8E9E-E3E0D1FA4332}"/>
              </a:ext>
            </a:extLst>
          </p:cNvPr>
          <p:cNvSpPr>
            <a:spLocks noGrp="1"/>
          </p:cNvSpPr>
          <p:nvPr>
            <p:ph type="dt" sz="half" idx="10"/>
          </p:nvPr>
        </p:nvSpPr>
        <p:spPr/>
        <p:txBody>
          <a:bodyPr/>
          <a:lstStyle/>
          <a:p>
            <a:fld id="{BD72B65D-7C45-7641-9BF3-D23647609290}" type="datetimeFigureOut">
              <a:rPr lang="en-US" smtClean="0"/>
              <a:t>4/23/2019</a:t>
            </a:fld>
            <a:endParaRPr lang="en-US"/>
          </a:p>
        </p:txBody>
      </p:sp>
      <p:sp>
        <p:nvSpPr>
          <p:cNvPr id="6" name="Footer Placeholder 5">
            <a:extLst>
              <a:ext uri="{FF2B5EF4-FFF2-40B4-BE49-F238E27FC236}">
                <a16:creationId xmlns:a16="http://schemas.microsoft.com/office/drawing/2014/main" id="{DEF2CF31-C3F5-F342-AABC-829D83AD8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06DD2-553B-0643-A2A4-0D1CF08FAA89}"/>
              </a:ext>
            </a:extLst>
          </p:cNvPr>
          <p:cNvSpPr>
            <a:spLocks noGrp="1"/>
          </p:cNvSpPr>
          <p:nvPr>
            <p:ph type="sldNum" sz="quarter" idx="12"/>
          </p:nvPr>
        </p:nvSpPr>
        <p:spPr/>
        <p:txBody>
          <a:bodyPr/>
          <a:lstStyle/>
          <a:p>
            <a:fld id="{887A0557-D955-0444-BF9D-653C4A02F1ED}" type="slidenum">
              <a:rPr lang="en-US" smtClean="0"/>
              <a:t>‹#›</a:t>
            </a:fld>
            <a:endParaRPr lang="en-US"/>
          </a:p>
        </p:txBody>
      </p:sp>
    </p:spTree>
    <p:extLst>
      <p:ext uri="{BB962C8B-B14F-4D97-AF65-F5344CB8AC3E}">
        <p14:creationId xmlns:p14="http://schemas.microsoft.com/office/powerpoint/2010/main" val="41852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AD990-30EC-6A44-BECF-2C07BBE13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A1E9DB-14BD-144A-976D-11D05076E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9565C-4D2A-8C47-B4D6-9FBFDA509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2B65D-7C45-7641-9BF3-D23647609290}" type="datetimeFigureOut">
              <a:rPr lang="en-US" smtClean="0"/>
              <a:t>4/23/2019</a:t>
            </a:fld>
            <a:endParaRPr lang="en-US"/>
          </a:p>
        </p:txBody>
      </p:sp>
      <p:sp>
        <p:nvSpPr>
          <p:cNvPr id="5" name="Footer Placeholder 4">
            <a:extLst>
              <a:ext uri="{FF2B5EF4-FFF2-40B4-BE49-F238E27FC236}">
                <a16:creationId xmlns:a16="http://schemas.microsoft.com/office/drawing/2014/main" id="{8EFEA4E9-A846-0441-AD66-299A1EFB1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8696E3-485B-584B-A35F-FD85A6113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A0557-D955-0444-BF9D-653C4A02F1ED}" type="slidenum">
              <a:rPr lang="en-US" smtClean="0"/>
              <a:t>‹#›</a:t>
            </a:fld>
            <a:endParaRPr lang="en-US"/>
          </a:p>
        </p:txBody>
      </p:sp>
    </p:spTree>
    <p:extLst>
      <p:ext uri="{BB962C8B-B14F-4D97-AF65-F5344CB8AC3E}">
        <p14:creationId xmlns:p14="http://schemas.microsoft.com/office/powerpoint/2010/main" val="351772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2210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3271D8-4346-9149-B2F0-BEBC326734CD}"/>
              </a:ext>
            </a:extLst>
          </p:cNvPr>
          <p:cNvSpPr>
            <a:spLocks noGrp="1"/>
          </p:cNvSpPr>
          <p:nvPr>
            <p:ph idx="1"/>
          </p:nvPr>
        </p:nvSpPr>
        <p:spPr>
          <a:xfrm>
            <a:off x="5418308" y="145914"/>
            <a:ext cx="6595352" cy="6605081"/>
          </a:xfrm>
        </p:spPr>
        <p:txBody>
          <a:bodyPr anchor="ctr">
            <a:normAutofit fontScale="62500" lnSpcReduction="20000"/>
          </a:bodyPr>
          <a:lstStyle/>
          <a:p>
            <a:pPr lvl="0"/>
            <a:r>
              <a:rPr lang="es-MX" sz="3400" dirty="0">
                <a:solidFill>
                  <a:srgbClr val="E50096"/>
                </a:solidFill>
                <a:latin typeface="Aharoni" panose="02010803020104030203" pitchFamily="2" charset="-79"/>
                <a:cs typeface="Aharoni" panose="02010803020104030203" pitchFamily="2" charset="-79"/>
              </a:rPr>
              <a:t>Ayudar a las víctimas a desarrollar una confianza básica</a:t>
            </a:r>
            <a:r>
              <a:rPr lang="es-MX" sz="3400" dirty="0"/>
              <a:t>. Después de sus terribles experiencias, la mayoría de ellas no desean confiar en nadie. Un cristiano puede, poco a poco, mostrar su comprensión y ofrecer ayuda práctica. Esto facilita el desarrollo de la confianza. </a:t>
            </a:r>
            <a:endParaRPr lang="en-US" sz="3400" dirty="0"/>
          </a:p>
          <a:p>
            <a:pPr lvl="0"/>
            <a:r>
              <a:rPr lang="es-MX" sz="3400" dirty="0" smtClean="0">
                <a:solidFill>
                  <a:srgbClr val="00B050"/>
                </a:solidFill>
                <a:latin typeface="Aharoni" panose="02010803020104030203" pitchFamily="2" charset="-79"/>
                <a:cs typeface="Aharoni" panose="02010803020104030203" pitchFamily="2" charset="-79"/>
              </a:rPr>
              <a:t>Proveer de </a:t>
            </a:r>
            <a:r>
              <a:rPr lang="es-MX" sz="3400" dirty="0">
                <a:solidFill>
                  <a:srgbClr val="00B050"/>
                </a:solidFill>
                <a:latin typeface="Aharoni" panose="02010803020104030203" pitchFamily="2" charset="-79"/>
                <a:cs typeface="Aharoni" panose="02010803020104030203" pitchFamily="2" charset="-79"/>
              </a:rPr>
              <a:t>los factores siguientes </a:t>
            </a:r>
            <a:r>
              <a:rPr lang="es-MX" sz="3400" dirty="0"/>
              <a:t>como sea posible: Oportunidades educacionales, presencia de miembros de la familia, un trabajo dentro de un ambiente seguro y solícito, deportes o actividades físicas y acceso a cuidados de salud médicos y mentales. Las investigaciones revelan que todos estos factores contribuyen a la curación de la víctima.  </a:t>
            </a:r>
            <a:endParaRPr lang="en-US" sz="3400" dirty="0"/>
          </a:p>
          <a:p>
            <a:pPr lvl="0"/>
            <a:r>
              <a:rPr lang="es-MX" sz="3400" dirty="0">
                <a:solidFill>
                  <a:srgbClr val="00B0F0"/>
                </a:solidFill>
                <a:latin typeface="Aharoni" panose="02010803020104030203" pitchFamily="2" charset="-79"/>
                <a:cs typeface="Aharoni" panose="02010803020104030203" pitchFamily="2" charset="-79"/>
              </a:rPr>
              <a:t>Facilitar experiencias religiosas</a:t>
            </a:r>
            <a:r>
              <a:rPr lang="es-MX" sz="3400" dirty="0"/>
              <a:t>. El estudio </a:t>
            </a:r>
            <a:r>
              <a:rPr lang="es-MX" sz="3400" dirty="0" err="1"/>
              <a:t>Mollica</a:t>
            </a:r>
            <a:r>
              <a:rPr lang="es-MX" sz="3400" dirty="0"/>
              <a:t> con personas refugiadas mostró que aquellos que se involucraban en actividades religiosas tenían un tercio menos de probabilidades de reunir los parámetros PTSD, que aquellas personas que no se involucraban en tales actividades religiosas. Esto abre una oportunidad para miembros activos de la iglesia que pueden hacerse amigos de ellas, orar y darles a conocer las promesas de Dios como se presentan en la Biblia.  </a:t>
            </a:r>
            <a:endParaRPr lang="en-US" sz="3400" dirty="0"/>
          </a:p>
          <a:p>
            <a:pPr marL="0" indent="0">
              <a:buNone/>
            </a:pPr>
            <a:r>
              <a:rPr lang="es-MX" sz="2000" dirty="0"/>
              <a:t>R.F. </a:t>
            </a:r>
            <a:r>
              <a:rPr lang="es-MX" sz="2000" dirty="0" err="1"/>
              <a:t>Mollica</a:t>
            </a:r>
            <a:r>
              <a:rPr lang="es-MX" sz="2000" dirty="0"/>
              <a:t>, X. Cui, K. </a:t>
            </a:r>
            <a:r>
              <a:rPr lang="es-MX" sz="2000" dirty="0" err="1"/>
              <a:t>McInnes</a:t>
            </a:r>
            <a:r>
              <a:rPr lang="es-MX" sz="2000" dirty="0"/>
              <a:t>, y M.P. </a:t>
            </a:r>
            <a:r>
              <a:rPr lang="es-MX" sz="2000" dirty="0" err="1"/>
              <a:t>Massagli</a:t>
            </a:r>
            <a:r>
              <a:rPr lang="es-MX" sz="2000" dirty="0"/>
              <a:t>, “</a:t>
            </a:r>
            <a:r>
              <a:rPr lang="es-MX" sz="2000" dirty="0" err="1"/>
              <a:t>Science-based</a:t>
            </a:r>
            <a:r>
              <a:rPr lang="es-MX" sz="2000" dirty="0"/>
              <a:t> </a:t>
            </a:r>
            <a:r>
              <a:rPr lang="es-MX" sz="2000" dirty="0" err="1"/>
              <a:t>Policy</a:t>
            </a:r>
            <a:r>
              <a:rPr lang="es-MX" sz="2000" dirty="0"/>
              <a:t> </a:t>
            </a:r>
            <a:r>
              <a:rPr lang="es-MX" sz="2000" dirty="0" err="1"/>
              <a:t>for</a:t>
            </a:r>
            <a:r>
              <a:rPr lang="es-MX" sz="2000" dirty="0"/>
              <a:t> </a:t>
            </a:r>
            <a:r>
              <a:rPr lang="es-MX" sz="2000" dirty="0" err="1"/>
              <a:t>Psychosocial</a:t>
            </a:r>
            <a:r>
              <a:rPr lang="es-MX" sz="2000" dirty="0"/>
              <a:t> </a:t>
            </a:r>
            <a:r>
              <a:rPr lang="es-MX" sz="2000" dirty="0" err="1"/>
              <a:t>Interventions</a:t>
            </a:r>
            <a:r>
              <a:rPr lang="es-MX" sz="2000" dirty="0"/>
              <a:t> in </a:t>
            </a:r>
            <a:r>
              <a:rPr lang="es-MX" sz="2000" dirty="0" err="1"/>
              <a:t>Refugee</a:t>
            </a:r>
            <a:r>
              <a:rPr lang="es-MX" sz="2000" dirty="0"/>
              <a:t> Camps: A </a:t>
            </a:r>
            <a:r>
              <a:rPr lang="es-MX" sz="2000" dirty="0" err="1"/>
              <a:t>Cambodian</a:t>
            </a:r>
            <a:r>
              <a:rPr lang="es-MX" sz="2000" dirty="0"/>
              <a:t> </a:t>
            </a:r>
            <a:r>
              <a:rPr lang="es-MX" sz="2000" dirty="0" err="1"/>
              <a:t>Example</a:t>
            </a:r>
            <a:r>
              <a:rPr lang="es-MX" sz="2000" dirty="0"/>
              <a:t>” (Normas de base científica para intervenciones sicosociales en campos de refugiados: Ejemplo de </a:t>
            </a:r>
            <a:r>
              <a:rPr lang="es-MX" sz="2000" dirty="0" err="1"/>
              <a:t>Cambodia</a:t>
            </a:r>
            <a:r>
              <a:rPr lang="es-MX" sz="2000" dirty="0"/>
              <a:t>), </a:t>
            </a:r>
            <a:r>
              <a:rPr lang="es-MX" sz="2000" i="1" dirty="0" err="1"/>
              <a:t>Journal</a:t>
            </a:r>
            <a:r>
              <a:rPr lang="es-MX" sz="2000" i="1" dirty="0"/>
              <a:t> of </a:t>
            </a:r>
            <a:r>
              <a:rPr lang="es-MX" sz="2000" i="1" dirty="0" err="1"/>
              <a:t>Nervous</a:t>
            </a:r>
            <a:r>
              <a:rPr lang="es-MX" sz="2000" i="1" dirty="0"/>
              <a:t> and Mental </a:t>
            </a:r>
            <a:r>
              <a:rPr lang="es-MX" sz="2000" i="1" dirty="0" err="1"/>
              <a:t>Disease</a:t>
            </a:r>
            <a:r>
              <a:rPr lang="es-MX" sz="2000" i="1" dirty="0"/>
              <a:t> </a:t>
            </a:r>
            <a:r>
              <a:rPr lang="es-MX" sz="2000" dirty="0"/>
              <a:t>(Revista de trastornos nerviosos y mentales)</a:t>
            </a:r>
            <a:r>
              <a:rPr lang="es-MX" sz="2000" i="1" dirty="0"/>
              <a:t>, </a:t>
            </a:r>
            <a:r>
              <a:rPr lang="es-MX" sz="2000" dirty="0"/>
              <a:t>190, no. 3 (2002), 158-166</a:t>
            </a:r>
            <a:r>
              <a:rPr lang="es-MX" sz="2000" dirty="0" smtClean="0"/>
              <a:t>.</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79" y="612843"/>
            <a:ext cx="4503906" cy="5047656"/>
          </a:xfrm>
          <a:prstGeom prst="ellipse">
            <a:avLst/>
          </a:prstGeom>
          <a:ln>
            <a:noFill/>
          </a:ln>
          <a:effectLst>
            <a:softEdge rad="112500"/>
          </a:effectLst>
        </p:spPr>
      </p:pic>
    </p:spTree>
    <p:extLst>
      <p:ext uri="{BB962C8B-B14F-4D97-AF65-F5344CB8AC3E}">
        <p14:creationId xmlns:p14="http://schemas.microsoft.com/office/powerpoint/2010/main" val="144642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BF6DDA-BB64-8845-87DD-92937F43E0D3}"/>
              </a:ext>
            </a:extLst>
          </p:cNvPr>
          <p:cNvSpPr>
            <a:spLocks noGrp="1"/>
          </p:cNvSpPr>
          <p:nvPr>
            <p:ph idx="1"/>
          </p:nvPr>
        </p:nvSpPr>
        <p:spPr>
          <a:xfrm>
            <a:off x="389329" y="1332379"/>
            <a:ext cx="11410322" cy="5230016"/>
          </a:xfrm>
        </p:spPr>
        <p:txBody>
          <a:bodyPr anchor="ctr">
            <a:normAutofit/>
          </a:bodyPr>
          <a:lstStyle/>
          <a:p>
            <a:pPr lvl="0"/>
            <a:r>
              <a:rPr lang="es-MX" dirty="0">
                <a:solidFill>
                  <a:srgbClr val="00B050"/>
                </a:solidFill>
                <a:latin typeface="Aharoni" panose="02010803020104030203" pitchFamily="2" charset="-79"/>
                <a:cs typeface="Aharoni" panose="02010803020104030203" pitchFamily="2" charset="-79"/>
              </a:rPr>
              <a:t>Proveer oportunidades para las artes creativas</a:t>
            </a:r>
            <a:r>
              <a:rPr lang="es-MX" dirty="0"/>
              <a:t>. No siempre es posible hablar (una avenida primaria para la sanidad emocional), por causas de inhibición, barreras de idioma o culturales. La música, la pintura o la escultura pueden facilitar una avenida para que las víctimas puedan revelar y procesar sus experiencias traumáticas. </a:t>
            </a:r>
            <a:endParaRPr lang="en-US" dirty="0"/>
          </a:p>
          <a:p>
            <a:pPr lvl="0"/>
            <a:r>
              <a:rPr lang="es-MX" dirty="0">
                <a:solidFill>
                  <a:srgbClr val="0070C0"/>
                </a:solidFill>
                <a:latin typeface="Aharoni" panose="02010803020104030203" pitchFamily="2" charset="-79"/>
                <a:cs typeface="Aharoni" panose="02010803020104030203" pitchFamily="2" charset="-79"/>
              </a:rPr>
              <a:t>Equipar a las víctimas con estrategias de autoayuda</a:t>
            </a:r>
            <a:r>
              <a:rPr lang="es-MX" dirty="0"/>
              <a:t>. Esto se puede lograr hábilmente con la ayuda de un profesional de salud mental (sicólogo, consejero, trabajador social), pero cuando estos servicios no están disponibles, podría haber tal vez personas habilidosas y de buen corazón que pueden poner a disposición sus habilidades prácticas y hasta su comportamiento adaptable y estilo mental que les pueden ayudar a estas víctimas a enfrentar sus desafíos. El simple acto de amar a una persona en esas circunstancias va a ser siempre de gran utilidad. </a:t>
            </a:r>
            <a:endParaRPr lang="en-US" dirty="0"/>
          </a:p>
        </p:txBody>
      </p:sp>
    </p:spTree>
    <p:extLst>
      <p:ext uri="{BB962C8B-B14F-4D97-AF65-F5344CB8AC3E}">
        <p14:creationId xmlns:p14="http://schemas.microsoft.com/office/powerpoint/2010/main" val="96410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EDDFCA9-FF45-CE47-8A70-97AAF6D0E0BB}"/>
              </a:ext>
            </a:extLst>
          </p:cNvPr>
          <p:cNvSpPr>
            <a:spLocks noGrp="1"/>
          </p:cNvSpPr>
          <p:nvPr>
            <p:ph type="title"/>
          </p:nvPr>
        </p:nvSpPr>
        <p:spPr>
          <a:xfrm>
            <a:off x="657196" y="2488717"/>
            <a:ext cx="4204137" cy="1342754"/>
          </a:xfrm>
        </p:spPr>
        <p:txBody>
          <a:bodyPr>
            <a:normAutofit/>
          </a:bodyPr>
          <a:lstStyle/>
          <a:p>
            <a:pPr algn="ctr"/>
            <a:r>
              <a:rPr lang="en-US" sz="3200" b="1" dirty="0">
                <a:latin typeface="Avenir Next" panose="020B0503020202020204" pitchFamily="34" charset="0"/>
              </a:rPr>
              <a:t>RELIGION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062298" cy="6785043"/>
          </a:xfrm>
          <a:prstGeom prst="rect">
            <a:avLst/>
          </a:prstGeom>
        </p:spPr>
      </p:pic>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453906-E5E2-0D43-A598-8B24FC7D124D}"/>
              </a:ext>
            </a:extLst>
          </p:cNvPr>
          <p:cNvSpPr>
            <a:spLocks noGrp="1"/>
          </p:cNvSpPr>
          <p:nvPr>
            <p:ph idx="1"/>
          </p:nvPr>
        </p:nvSpPr>
        <p:spPr>
          <a:xfrm>
            <a:off x="525517" y="3535140"/>
            <a:ext cx="6955054" cy="2619839"/>
          </a:xfrm>
        </p:spPr>
        <p:txBody>
          <a:bodyPr anchor="ctr">
            <a:normAutofit/>
          </a:bodyPr>
          <a:lstStyle/>
          <a:p>
            <a:pPr marL="0" indent="0" algn="ctr">
              <a:buNone/>
            </a:pPr>
            <a:r>
              <a:rPr lang="es-MX" dirty="0"/>
              <a:t>Las </a:t>
            </a:r>
            <a:r>
              <a:rPr lang="es-MX" dirty="0">
                <a:solidFill>
                  <a:srgbClr val="FFC000"/>
                </a:solidFill>
                <a:latin typeface="Aharoni" panose="02010803020104030203" pitchFamily="2" charset="-79"/>
                <a:cs typeface="Aharoni" panose="02010803020104030203" pitchFamily="2" charset="-79"/>
              </a:rPr>
              <a:t>oraciones fervientes</a:t>
            </a:r>
            <a:r>
              <a:rPr lang="es-MX" dirty="0"/>
              <a:t>, así como la </a:t>
            </a:r>
            <a:r>
              <a:rPr lang="es-MX" dirty="0">
                <a:solidFill>
                  <a:srgbClr val="00B0F0"/>
                </a:solidFill>
                <a:latin typeface="Aharoni" panose="02010803020104030203" pitchFamily="2" charset="-79"/>
                <a:cs typeface="Aharoni" panose="02010803020104030203" pitchFamily="2" charset="-79"/>
              </a:rPr>
              <a:t>repetición de versículos </a:t>
            </a:r>
            <a:r>
              <a:rPr lang="es-MX" dirty="0"/>
              <a:t>de la Biblia la </a:t>
            </a:r>
            <a:r>
              <a:rPr lang="es-MX" dirty="0">
                <a:solidFill>
                  <a:srgbClr val="002060"/>
                </a:solidFill>
                <a:latin typeface="Aharoni" panose="02010803020104030203" pitchFamily="2" charset="-79"/>
                <a:cs typeface="Aharoni" panose="02010803020104030203" pitchFamily="2" charset="-79"/>
              </a:rPr>
              <a:t>confianza y la seguridad </a:t>
            </a:r>
            <a:r>
              <a:rPr lang="es-MX" dirty="0"/>
              <a:t>en el Señor, son grandes </a:t>
            </a:r>
            <a:r>
              <a:rPr lang="es-MX" sz="3200" dirty="0">
                <a:latin typeface="Aharoni" panose="02010803020104030203" pitchFamily="2" charset="-79"/>
                <a:cs typeface="Aharoni" panose="02010803020104030203" pitchFamily="2" charset="-79"/>
              </a:rPr>
              <a:t>instrumentos para aliviar el dolor </a:t>
            </a:r>
            <a:r>
              <a:rPr lang="es-MX" dirty="0"/>
              <a:t>de las personas que sufren de síntomas posteriores al trauma. </a:t>
            </a:r>
            <a:endParaRPr lang="en-US" sz="2400" dirty="0"/>
          </a:p>
          <a:p>
            <a:pPr marL="0" indent="0" algn="ctr">
              <a:buNone/>
            </a:pPr>
            <a:endParaRPr lang="en-US" sz="2400" dirty="0"/>
          </a:p>
        </p:txBody>
      </p:sp>
    </p:spTree>
    <p:extLst>
      <p:ext uri="{BB962C8B-B14F-4D97-AF65-F5344CB8AC3E}">
        <p14:creationId xmlns:p14="http://schemas.microsoft.com/office/powerpoint/2010/main" val="1202909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10058400" cy="565785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37603" y="2366635"/>
            <a:ext cx="4234316" cy="1342753"/>
          </a:xfrm>
        </p:spPr>
        <p:txBody>
          <a:bodyPr>
            <a:normAutofit/>
          </a:bodyPr>
          <a:lstStyle/>
          <a:p>
            <a:pPr algn="ctr"/>
            <a:r>
              <a:rPr lang="en-US" sz="6000" b="1" dirty="0" smtClean="0">
                <a:solidFill>
                  <a:srgbClr val="C00000"/>
                </a:solidFill>
                <a:latin typeface="Avenir Next" panose="020B0503020202020204" pitchFamily="34" charset="0"/>
              </a:rPr>
              <a:t>LA BIBLIA</a:t>
            </a:r>
            <a:endParaRPr lang="en-US" sz="6000" b="1" dirty="0">
              <a:solidFill>
                <a:srgbClr val="C0000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485277" y="3731363"/>
            <a:ext cx="8856617" cy="2619838"/>
          </a:xfrm>
        </p:spPr>
        <p:txBody>
          <a:bodyPr anchor="ctr">
            <a:normAutofit/>
          </a:bodyPr>
          <a:lstStyle/>
          <a:p>
            <a:pPr marL="0" lvl="0" indent="0">
              <a:buNone/>
            </a:pPr>
            <a:r>
              <a:rPr lang="es-MX" dirty="0"/>
              <a:t>“En su angustia clamaron al </a:t>
            </a:r>
            <a:r>
              <a:rPr lang="es-MX" cap="small" dirty="0"/>
              <a:t>Señor</a:t>
            </a:r>
            <a:r>
              <a:rPr lang="es-MX" dirty="0"/>
              <a:t>, y él los salvó de su aflicción.</a:t>
            </a:r>
            <a:r>
              <a:rPr lang="es-MX" baseline="30000" dirty="0"/>
              <a:t> </a:t>
            </a:r>
            <a:r>
              <a:rPr lang="es-MX" dirty="0"/>
              <a:t>Los sacó de las sombras tenebrosas y rompió en pedazos sus cadenas” (Salmo 107:13, 14).</a:t>
            </a:r>
            <a:endParaRPr lang="en-US" dirty="0"/>
          </a:p>
        </p:txBody>
      </p:sp>
    </p:spTree>
    <p:extLst>
      <p:ext uri="{BB962C8B-B14F-4D97-AF65-F5344CB8AC3E}">
        <p14:creationId xmlns:p14="http://schemas.microsoft.com/office/powerpoint/2010/main" val="2349119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917691" y="1241040"/>
            <a:ext cx="4234316" cy="1342753"/>
          </a:xfrm>
        </p:spPr>
        <p:txBody>
          <a:bodyPr>
            <a:normAutofit/>
          </a:bodyPr>
          <a:lstStyle/>
          <a:p>
            <a:pPr algn="ctr"/>
            <a:r>
              <a:rPr lang="en-US" sz="6000" b="1" dirty="0" smtClean="0">
                <a:solidFill>
                  <a:srgbClr val="0070C0"/>
                </a:solidFill>
                <a:latin typeface="Avenir Next" panose="020B0503020202020204" pitchFamily="34" charset="0"/>
              </a:rPr>
              <a:t>LA BIBLIA</a:t>
            </a:r>
            <a:endParaRPr lang="en-US" sz="6000" b="1" dirty="0">
              <a:solidFill>
                <a:srgbClr val="0070C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
            <a:ext cx="8414426" cy="6863653"/>
          </a:xfrm>
          <a:prstGeom prst="rect">
            <a:avLst/>
          </a:prstGeom>
        </p:spPr>
      </p:pic>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3988339" y="3581969"/>
            <a:ext cx="7431933" cy="2619838"/>
          </a:xfrm>
        </p:spPr>
        <p:txBody>
          <a:bodyPr anchor="ctr">
            <a:normAutofit/>
          </a:bodyPr>
          <a:lstStyle/>
          <a:p>
            <a:pPr marL="0" lvl="0" indent="0">
              <a:buNone/>
            </a:pPr>
            <a:r>
              <a:rPr lang="es-MX" dirty="0"/>
              <a:t>“El que habita al abrigo del Altísimo se acoge a la sombra del Todopoderoso.</a:t>
            </a:r>
            <a:r>
              <a:rPr lang="es-MX" baseline="30000" dirty="0"/>
              <a:t> </a:t>
            </a:r>
            <a:endParaRPr lang="es-MX" baseline="30000" dirty="0" smtClean="0"/>
          </a:p>
          <a:p>
            <a:pPr marL="0" lvl="0" indent="0">
              <a:buNone/>
            </a:pPr>
            <a:r>
              <a:rPr lang="es-MX" dirty="0" smtClean="0"/>
              <a:t>Yo </a:t>
            </a:r>
            <a:r>
              <a:rPr lang="es-MX" dirty="0"/>
              <a:t>le digo al </a:t>
            </a:r>
            <a:r>
              <a:rPr lang="es-MX" cap="small" dirty="0"/>
              <a:t>Señor</a:t>
            </a:r>
            <a:r>
              <a:rPr lang="es-MX" dirty="0"/>
              <a:t>: ‘Tú eres mi refugio, mi fortaleza, el Dios en quien confío’” </a:t>
            </a:r>
            <a:endParaRPr lang="es-MX" dirty="0" smtClean="0"/>
          </a:p>
          <a:p>
            <a:pPr marL="0" lvl="0" indent="0">
              <a:buNone/>
            </a:pPr>
            <a:r>
              <a:rPr lang="es-MX" dirty="0" smtClean="0"/>
              <a:t>(</a:t>
            </a:r>
            <a:r>
              <a:rPr lang="es-MX" dirty="0"/>
              <a:t>Salmo 91: 1, 2).</a:t>
            </a:r>
            <a:endParaRPr lang="en-US" dirty="0"/>
          </a:p>
        </p:txBody>
      </p:sp>
    </p:spTree>
    <p:extLst>
      <p:ext uri="{BB962C8B-B14F-4D97-AF65-F5344CB8AC3E}">
        <p14:creationId xmlns:p14="http://schemas.microsoft.com/office/powerpoint/2010/main" val="214663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10058400" cy="565785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37603" y="2366635"/>
            <a:ext cx="4234316" cy="1342753"/>
          </a:xfrm>
        </p:spPr>
        <p:txBody>
          <a:bodyPr>
            <a:normAutofit/>
          </a:bodyPr>
          <a:lstStyle/>
          <a:p>
            <a:pPr algn="ctr"/>
            <a:r>
              <a:rPr lang="en-US" sz="6000" b="1" dirty="0" smtClean="0">
                <a:solidFill>
                  <a:srgbClr val="0070C0"/>
                </a:solidFill>
                <a:latin typeface="Avenir Next" panose="020B0503020202020204" pitchFamily="34" charset="0"/>
              </a:rPr>
              <a:t>LA BIBLIA</a:t>
            </a:r>
            <a:endParaRPr lang="en-US" sz="6000" b="1" dirty="0">
              <a:solidFill>
                <a:srgbClr val="0070C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300451" y="4246929"/>
            <a:ext cx="9874680" cy="2619838"/>
          </a:xfrm>
        </p:spPr>
        <p:txBody>
          <a:bodyPr anchor="ctr">
            <a:normAutofit/>
          </a:bodyPr>
          <a:lstStyle/>
          <a:p>
            <a:pPr marL="0" indent="0">
              <a:buNone/>
            </a:pPr>
            <a:r>
              <a:rPr lang="es-MX" dirty="0"/>
              <a:t>“Pues te cubrirá con sus plumas y bajo sus alas hallarás refugio. ¡Su verdad será tu escudo y tu baluarte! </a:t>
            </a:r>
            <a:r>
              <a:rPr lang="es-MX" baseline="30000" dirty="0"/>
              <a:t> </a:t>
            </a:r>
            <a:r>
              <a:rPr lang="es-MX" dirty="0"/>
              <a:t>No temerás el terror de la noche, ni la flecha que vuela de día,</a:t>
            </a:r>
            <a:r>
              <a:rPr lang="es-MX" baseline="30000" dirty="0"/>
              <a:t> </a:t>
            </a:r>
            <a:r>
              <a:rPr lang="es-MX" dirty="0"/>
              <a:t>ni la peste que acecha en las sombras, ni la plaga que destruye a mediodía” (Salmo 91: 4-6).</a:t>
            </a:r>
            <a:endParaRPr lang="en-US" dirty="0"/>
          </a:p>
          <a:p>
            <a:pPr marL="0" lvl="0" indent="0">
              <a:buNone/>
            </a:pPr>
            <a:endParaRPr lang="en-US" dirty="0"/>
          </a:p>
        </p:txBody>
      </p:sp>
    </p:spTree>
    <p:extLst>
      <p:ext uri="{BB962C8B-B14F-4D97-AF65-F5344CB8AC3E}">
        <p14:creationId xmlns:p14="http://schemas.microsoft.com/office/powerpoint/2010/main" val="637370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 y="0"/>
            <a:ext cx="12207586" cy="6866767"/>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637603" y="2366635"/>
            <a:ext cx="4234316" cy="1342753"/>
          </a:xfrm>
        </p:spPr>
        <p:txBody>
          <a:bodyPr>
            <a:normAutofit/>
          </a:bodyPr>
          <a:lstStyle/>
          <a:p>
            <a:pPr algn="ctr"/>
            <a:r>
              <a:rPr lang="en-US" sz="6000" b="1" dirty="0" smtClean="0">
                <a:solidFill>
                  <a:srgbClr val="C00000"/>
                </a:solidFill>
                <a:latin typeface="Avenir Next" panose="020B0503020202020204" pitchFamily="34" charset="0"/>
              </a:rPr>
              <a:t>LA BIBLIA</a:t>
            </a:r>
            <a:endParaRPr lang="en-US" sz="6000" b="1" dirty="0">
              <a:solidFill>
                <a:srgbClr val="C00000"/>
              </a:solidFill>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475548" y="3397644"/>
            <a:ext cx="6158715" cy="2619838"/>
          </a:xfrm>
        </p:spPr>
        <p:txBody>
          <a:bodyPr anchor="ctr">
            <a:normAutofit/>
          </a:bodyPr>
          <a:lstStyle/>
          <a:p>
            <a:pPr marL="0" lvl="0" indent="0" algn="ctr">
              <a:buNone/>
            </a:pPr>
            <a:r>
              <a:rPr lang="es-MX" dirty="0"/>
              <a:t>“Así que no temas, porque yo estoy contigo; no te angusties, porque yo soy tu Dios. Te fortaleceré y te ayudaré; te sostendré con mi diestra victoriosa” (Isaías 41:10).</a:t>
            </a:r>
            <a:endParaRPr lang="en-US" dirty="0"/>
          </a:p>
        </p:txBody>
      </p:sp>
    </p:spTree>
    <p:extLst>
      <p:ext uri="{BB962C8B-B14F-4D97-AF65-F5344CB8AC3E}">
        <p14:creationId xmlns:p14="http://schemas.microsoft.com/office/powerpoint/2010/main" val="359082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4281" y="0"/>
            <a:ext cx="8414426" cy="6863653"/>
          </a:xfrm>
          <a:prstGeom prst="rect">
            <a:avLst/>
          </a:prstGeom>
        </p:spPr>
      </p:pic>
      <p:sp>
        <p:nvSpPr>
          <p:cNvPr id="3" name="Content Placeholder 2">
            <a:extLst>
              <a:ext uri="{FF2B5EF4-FFF2-40B4-BE49-F238E27FC236}">
                <a16:creationId xmlns:a16="http://schemas.microsoft.com/office/drawing/2014/main" id="{E0BAC344-609B-7D47-822F-A3EBFFA3F7EB}"/>
              </a:ext>
            </a:extLst>
          </p:cNvPr>
          <p:cNvSpPr>
            <a:spLocks noGrp="1"/>
          </p:cNvSpPr>
          <p:nvPr>
            <p:ph idx="1"/>
          </p:nvPr>
        </p:nvSpPr>
        <p:spPr>
          <a:xfrm>
            <a:off x="4341276" y="2027219"/>
            <a:ext cx="7536196" cy="4836433"/>
          </a:xfrm>
        </p:spPr>
        <p:txBody>
          <a:bodyPr anchor="ctr">
            <a:normAutofit fontScale="92500"/>
          </a:bodyPr>
          <a:lstStyle/>
          <a:p>
            <a:pPr marL="0" lvl="0" indent="0">
              <a:buNone/>
            </a:pPr>
            <a:r>
              <a:rPr lang="es-MX" dirty="0"/>
              <a:t>“El Espíritu del </a:t>
            </a:r>
            <a:r>
              <a:rPr lang="es-MX" cap="small" dirty="0"/>
              <a:t>Señor</a:t>
            </a:r>
            <a:r>
              <a:rPr lang="es-MX" dirty="0"/>
              <a:t> omnipotente está sobre mí,  por cuanto me ha ungido para anunciar buenas nuevas a los pobres. Me ha enviado a sanar los corazones heridos, a proclamar liberación a los cautivos y libertad a los prisioneros, </a:t>
            </a:r>
            <a:r>
              <a:rPr lang="es-MX" baseline="30000" dirty="0"/>
              <a:t> </a:t>
            </a:r>
            <a:r>
              <a:rPr lang="es-MX" dirty="0"/>
              <a:t>a pregonar el año del favor del </a:t>
            </a:r>
            <a:r>
              <a:rPr lang="es-MX" cap="small" dirty="0"/>
              <a:t>Señor</a:t>
            </a:r>
            <a:r>
              <a:rPr lang="es-MX" dirty="0"/>
              <a:t/>
            </a:r>
            <a:br>
              <a:rPr lang="es-MX" dirty="0"/>
            </a:br>
            <a:r>
              <a:rPr lang="es-MX" dirty="0"/>
              <a:t>y el día de la venganza de nuestro Dios, a consolar a todos los que están de duelo, y a confortar a los dolientes de Sion. Me ha enviado a darles una corona en vez de cenizas, aceite de alegría en vez de luto, traje de fiesta en vez de espíritu de desaliento. Serán llamados robles de justicia, plantío del </a:t>
            </a:r>
            <a:r>
              <a:rPr lang="es-MX" cap="small" dirty="0"/>
              <a:t>Señor</a:t>
            </a:r>
            <a:r>
              <a:rPr lang="es-MX" dirty="0"/>
              <a:t>, para mostrar su gloria” (Isaías 61:1-3).</a:t>
            </a:r>
            <a:endParaRPr lang="en-US" dirty="0"/>
          </a:p>
        </p:txBody>
      </p:sp>
      <p:sp>
        <p:nvSpPr>
          <p:cNvPr id="2" name="Title 1">
            <a:extLst>
              <a:ext uri="{FF2B5EF4-FFF2-40B4-BE49-F238E27FC236}">
                <a16:creationId xmlns:a16="http://schemas.microsoft.com/office/drawing/2014/main" id="{BA2F4F1F-70B4-1540-A8F7-D748912C775E}"/>
              </a:ext>
            </a:extLst>
          </p:cNvPr>
          <p:cNvSpPr>
            <a:spLocks noGrp="1"/>
          </p:cNvSpPr>
          <p:nvPr>
            <p:ph type="title"/>
          </p:nvPr>
        </p:nvSpPr>
        <p:spPr>
          <a:xfrm>
            <a:off x="5992216" y="377043"/>
            <a:ext cx="4234316" cy="1342753"/>
          </a:xfrm>
        </p:spPr>
        <p:txBody>
          <a:bodyPr>
            <a:normAutofit/>
          </a:bodyPr>
          <a:lstStyle/>
          <a:p>
            <a:pPr algn="ctr"/>
            <a:r>
              <a:rPr lang="en-US" sz="6000" b="1" dirty="0" smtClean="0">
                <a:solidFill>
                  <a:srgbClr val="0070C0"/>
                </a:solidFill>
                <a:latin typeface="Avenir Next" panose="020B0503020202020204" pitchFamily="34" charset="0"/>
              </a:rPr>
              <a:t>LA BIBLIA</a:t>
            </a:r>
            <a:endParaRPr lang="en-US" sz="6000" b="1" dirty="0">
              <a:solidFill>
                <a:srgbClr val="0070C0"/>
              </a:solidFill>
              <a:latin typeface="Avenir Next" panose="020B0503020202020204" pitchFamily="34" charset="0"/>
            </a:endParaRPr>
          </a:p>
        </p:txBody>
      </p:sp>
    </p:spTree>
    <p:extLst>
      <p:ext uri="{BB962C8B-B14F-4D97-AF65-F5344CB8AC3E}">
        <p14:creationId xmlns:p14="http://schemas.microsoft.com/office/powerpoint/2010/main" val="676639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31970" y="0"/>
            <a:ext cx="9160030" cy="565785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F07B0AF-8897-204D-A67C-1AD44454231C}"/>
              </a:ext>
            </a:extLst>
          </p:cNvPr>
          <p:cNvSpPr>
            <a:spLocks noGrp="1"/>
          </p:cNvSpPr>
          <p:nvPr>
            <p:ph idx="1"/>
          </p:nvPr>
        </p:nvSpPr>
        <p:spPr>
          <a:xfrm>
            <a:off x="266700" y="212035"/>
            <a:ext cx="6318925" cy="6383318"/>
          </a:xfrm>
        </p:spPr>
        <p:txBody>
          <a:bodyPr anchor="ctr">
            <a:normAutofit lnSpcReduction="10000"/>
          </a:bodyPr>
          <a:lstStyle/>
          <a:p>
            <a:pPr marL="0" indent="0" algn="ctr">
              <a:lnSpc>
                <a:spcPct val="150000"/>
              </a:lnSpc>
              <a:buNone/>
            </a:pPr>
            <a:r>
              <a:rPr lang="es-MX" dirty="0"/>
              <a:t>El enemigo ha tratado de traerle mucho dolor y desaliento a la humanidad. Mucho de esto ha sido hecho a través de experiencias traumáticas que permanecen en la memoria de las personas y les causan complicaciones</a:t>
            </a:r>
            <a:r>
              <a:rPr lang="es-MX" dirty="0" smtClean="0"/>
              <a:t>.</a:t>
            </a:r>
          </a:p>
          <a:p>
            <a:pPr marL="0" indent="0" algn="ctr">
              <a:lnSpc>
                <a:spcPct val="150000"/>
              </a:lnSpc>
              <a:buNone/>
            </a:pPr>
            <a:r>
              <a:rPr lang="es-MX" dirty="0" smtClean="0"/>
              <a:t> </a:t>
            </a:r>
            <a:r>
              <a:rPr lang="es-MX" dirty="0">
                <a:latin typeface="Aharoni" panose="02010803020104030203" pitchFamily="2" charset="-79"/>
                <a:cs typeface="Aharoni" panose="02010803020104030203" pitchFamily="2" charset="-79"/>
              </a:rPr>
              <a:t>Pero la buena nueva es que el </a:t>
            </a:r>
            <a:r>
              <a:rPr lang="es-MX" dirty="0" smtClean="0">
                <a:solidFill>
                  <a:srgbClr val="00B0F0"/>
                </a:solidFill>
                <a:latin typeface="Aharoni" panose="02010803020104030203" pitchFamily="2" charset="-79"/>
                <a:cs typeface="Aharoni" panose="02010803020104030203" pitchFamily="2" charset="-79"/>
              </a:rPr>
              <a:t>PODER</a:t>
            </a:r>
            <a:r>
              <a:rPr lang="es-MX" dirty="0" smtClean="0">
                <a:latin typeface="Aharoni" panose="02010803020104030203" pitchFamily="2" charset="-79"/>
                <a:cs typeface="Aharoni" panose="02010803020104030203" pitchFamily="2" charset="-79"/>
              </a:rPr>
              <a:t> </a:t>
            </a:r>
            <a:r>
              <a:rPr lang="es-MX" dirty="0">
                <a:latin typeface="Aharoni" panose="02010803020104030203" pitchFamily="2" charset="-79"/>
                <a:cs typeface="Aharoni" panose="02010803020104030203" pitchFamily="2" charset="-79"/>
              </a:rPr>
              <a:t>de </a:t>
            </a:r>
            <a:r>
              <a:rPr lang="es-MX" dirty="0">
                <a:solidFill>
                  <a:srgbClr val="00B0F0"/>
                </a:solidFill>
                <a:latin typeface="Aharoni" panose="02010803020104030203" pitchFamily="2" charset="-79"/>
                <a:cs typeface="Aharoni" panose="02010803020104030203" pitchFamily="2" charset="-79"/>
              </a:rPr>
              <a:t>Dios</a:t>
            </a:r>
            <a:r>
              <a:rPr lang="es-MX" dirty="0">
                <a:latin typeface="Aharoni" panose="02010803020104030203" pitchFamily="2" charset="-79"/>
                <a:cs typeface="Aharoni" panose="02010803020104030203" pitchFamily="2" charset="-79"/>
              </a:rPr>
              <a:t> es  </a:t>
            </a:r>
            <a:r>
              <a:rPr lang="es-MX" dirty="0">
                <a:solidFill>
                  <a:srgbClr val="92D050"/>
                </a:solidFill>
                <a:latin typeface="Aharoni" panose="02010803020104030203" pitchFamily="2" charset="-79"/>
                <a:cs typeface="Aharoni" panose="02010803020104030203" pitchFamily="2" charset="-79"/>
              </a:rPr>
              <a:t>infinitamente</a:t>
            </a:r>
            <a:r>
              <a:rPr lang="es-MX" dirty="0">
                <a:latin typeface="Aharoni" panose="02010803020104030203" pitchFamily="2" charset="-79"/>
                <a:cs typeface="Aharoni" panose="02010803020104030203" pitchFamily="2" charset="-79"/>
              </a:rPr>
              <a:t> </a:t>
            </a:r>
            <a:r>
              <a:rPr lang="es-MX" dirty="0" smtClean="0">
                <a:effectLst>
                  <a:glow rad="228600">
                    <a:schemeClr val="accent4">
                      <a:satMod val="175000"/>
                      <a:alpha val="40000"/>
                    </a:schemeClr>
                  </a:glow>
                </a:effectLst>
                <a:latin typeface="Aharoni" panose="02010803020104030203" pitchFamily="2" charset="-79"/>
                <a:cs typeface="Aharoni" panose="02010803020104030203" pitchFamily="2" charset="-79"/>
              </a:rPr>
              <a:t>SUPERIOR</a:t>
            </a:r>
            <a:r>
              <a:rPr lang="es-MX" dirty="0" smtClean="0">
                <a:latin typeface="Aharoni" panose="02010803020104030203" pitchFamily="2" charset="-79"/>
                <a:cs typeface="Aharoni" panose="02010803020104030203" pitchFamily="2" charset="-79"/>
              </a:rPr>
              <a:t> </a:t>
            </a:r>
            <a:r>
              <a:rPr lang="es-MX" dirty="0">
                <a:latin typeface="Aharoni" panose="02010803020104030203" pitchFamily="2" charset="-79"/>
                <a:cs typeface="Aharoni" panose="02010803020104030203" pitchFamily="2" charset="-79"/>
              </a:rPr>
              <a:t>y hay esperanza de ser </a:t>
            </a:r>
            <a:r>
              <a:rPr lang="es-MX" dirty="0" err="1" smtClean="0">
                <a:latin typeface="Aharoni" panose="02010803020104030203" pitchFamily="2" charset="-79"/>
                <a:cs typeface="Aharoni" panose="02010803020104030203" pitchFamily="2" charset="-79"/>
              </a:rPr>
              <a:t>resilientes</a:t>
            </a:r>
            <a:r>
              <a:rPr lang="es-MX" dirty="0" smtClean="0">
                <a:latin typeface="Aharoni" panose="02010803020104030203" pitchFamily="2" charset="-79"/>
                <a:cs typeface="Aharoni" panose="02010803020104030203" pitchFamily="2" charset="-79"/>
              </a:rPr>
              <a:t>.</a:t>
            </a:r>
            <a:r>
              <a:rPr lang="en-US" sz="2400" b="1" dirty="0">
                <a:solidFill>
                  <a:srgbClr val="E50096"/>
                </a:solidFill>
                <a:latin typeface="Aharoni" panose="02010803020104030203" pitchFamily="2" charset="-79"/>
                <a:cs typeface="Aharoni" panose="02010803020104030203" pitchFamily="2" charset="-79"/>
              </a:rPr>
              <a:t> </a:t>
            </a:r>
            <a:endParaRPr lang="en-US" sz="2400" dirty="0">
              <a:solidFill>
                <a:srgbClr val="E50096"/>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65449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34" y="175832"/>
            <a:ext cx="11772293" cy="6621915"/>
          </a:xfrm>
          <a:prstGeom prst="rect">
            <a:avLst/>
          </a:prstGeom>
        </p:spPr>
      </p:pic>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B7F897-86CF-3549-A34C-59E6E530FF26}"/>
              </a:ext>
            </a:extLst>
          </p:cNvPr>
          <p:cNvSpPr>
            <a:spLocks noGrp="1"/>
          </p:cNvSpPr>
          <p:nvPr>
            <p:ph idx="1"/>
          </p:nvPr>
        </p:nvSpPr>
        <p:spPr>
          <a:xfrm>
            <a:off x="0" y="563473"/>
            <a:ext cx="7639132" cy="3584122"/>
          </a:xfrm>
        </p:spPr>
        <p:txBody>
          <a:bodyPr anchor="ctr">
            <a:normAutofit/>
          </a:bodyPr>
          <a:lstStyle/>
          <a:p>
            <a:pPr marL="0" indent="0" algn="ctr">
              <a:lnSpc>
                <a:spcPct val="150000"/>
              </a:lnSpc>
              <a:buNone/>
            </a:pPr>
            <a:r>
              <a:rPr lang="es-MX" dirty="0"/>
              <a:t>Cuando alguien pasa por una experiencia traumática (ya sea como víctima o como testigo) esta persona puede sufrir serias </a:t>
            </a:r>
            <a:r>
              <a:rPr lang="es-MX" dirty="0" smtClean="0"/>
              <a:t>reacciones.</a:t>
            </a:r>
            <a:endParaRPr lang="en-US" dirty="0"/>
          </a:p>
        </p:txBody>
      </p:sp>
      <p:sp>
        <p:nvSpPr>
          <p:cNvPr id="5" name="TextBox 4">
            <a:extLst>
              <a:ext uri="{FF2B5EF4-FFF2-40B4-BE49-F238E27FC236}">
                <a16:creationId xmlns:a16="http://schemas.microsoft.com/office/drawing/2014/main" id="{63F6C83B-83A4-024D-B822-6081CC8150BB}"/>
              </a:ext>
            </a:extLst>
          </p:cNvPr>
          <p:cNvSpPr txBox="1"/>
          <p:nvPr/>
        </p:nvSpPr>
        <p:spPr>
          <a:xfrm>
            <a:off x="1016739" y="686987"/>
            <a:ext cx="1468672" cy="646331"/>
          </a:xfrm>
          <a:prstGeom prst="rect">
            <a:avLst/>
          </a:prstGeom>
          <a:noFill/>
        </p:spPr>
        <p:txBody>
          <a:bodyPr wrap="none" rtlCol="0">
            <a:spAutoFit/>
          </a:bodyPr>
          <a:lstStyle/>
          <a:p>
            <a:r>
              <a:rPr lang="en-US" sz="3600" b="1" dirty="0">
                <a:solidFill>
                  <a:srgbClr val="00B0F0"/>
                </a:solidFill>
                <a:latin typeface="Avenir Next" panose="020B0503020202020204" pitchFamily="34" charset="0"/>
              </a:rPr>
              <a:t>TRAUMA</a:t>
            </a:r>
          </a:p>
        </p:txBody>
      </p:sp>
    </p:spTree>
    <p:extLst>
      <p:ext uri="{BB962C8B-B14F-4D97-AF65-F5344CB8AC3E}">
        <p14:creationId xmlns:p14="http://schemas.microsoft.com/office/powerpoint/2010/main" val="397507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36EDACE-C3FA-8B44-9666-0513BDA39974}"/>
              </a:ext>
            </a:extLst>
          </p:cNvPr>
          <p:cNvSpPr>
            <a:spLocks noGrp="1"/>
          </p:cNvSpPr>
          <p:nvPr>
            <p:ph idx="1"/>
          </p:nvPr>
        </p:nvSpPr>
        <p:spPr>
          <a:xfrm>
            <a:off x="426291" y="856034"/>
            <a:ext cx="10653513" cy="4970834"/>
          </a:xfrm>
        </p:spPr>
        <p:txBody>
          <a:bodyPr anchor="ctr">
            <a:noAutofit/>
          </a:bodyPr>
          <a:lstStyle/>
          <a:p>
            <a:pPr lvl="0"/>
            <a:r>
              <a:rPr lang="es-MX" sz="3200" dirty="0">
                <a:solidFill>
                  <a:srgbClr val="002060"/>
                </a:solidFill>
                <a:latin typeface="Aharoni" panose="02010803020104030203" pitchFamily="2" charset="-79"/>
                <a:cs typeface="Aharoni" panose="02010803020104030203" pitchFamily="2" charset="-79"/>
              </a:rPr>
              <a:t>Recuerdos</a:t>
            </a:r>
            <a:r>
              <a:rPr lang="es-MX" sz="3200" dirty="0">
                <a:solidFill>
                  <a:srgbClr val="002060"/>
                </a:solidFill>
              </a:rPr>
              <a:t> </a:t>
            </a:r>
            <a:r>
              <a:rPr lang="es-MX" sz="3200" dirty="0"/>
              <a:t>del evento que viene a su mente en forma repetida e involuntaria. </a:t>
            </a:r>
            <a:endParaRPr lang="en-US" sz="3200" dirty="0"/>
          </a:p>
          <a:p>
            <a:pPr lvl="0"/>
            <a:r>
              <a:rPr lang="es-MX" sz="3600" dirty="0">
                <a:solidFill>
                  <a:srgbClr val="002060"/>
                </a:solidFill>
                <a:latin typeface="Aharoni" panose="02010803020104030203" pitchFamily="2" charset="-79"/>
                <a:cs typeface="Aharoni" panose="02010803020104030203" pitchFamily="2" charset="-79"/>
              </a:rPr>
              <a:t>Sueños y pesadillas </a:t>
            </a:r>
            <a:r>
              <a:rPr lang="es-MX" sz="3200" dirty="0"/>
              <a:t>en relación con ese evento. </a:t>
            </a:r>
            <a:endParaRPr lang="en-US" sz="3200" dirty="0"/>
          </a:p>
          <a:p>
            <a:pPr lvl="0"/>
            <a:r>
              <a:rPr lang="es-MX" sz="3600" dirty="0">
                <a:solidFill>
                  <a:srgbClr val="002060"/>
                </a:solidFill>
                <a:latin typeface="Aharoni" panose="02010803020104030203" pitchFamily="2" charset="-79"/>
                <a:cs typeface="Aharoni" panose="02010803020104030203" pitchFamily="2" charset="-79"/>
              </a:rPr>
              <a:t>Sentimientos</a:t>
            </a:r>
            <a:r>
              <a:rPr lang="es-MX" sz="3200" dirty="0"/>
              <a:t> como los que tendría si el evento estuviera pasando de nuevo.</a:t>
            </a:r>
            <a:endParaRPr lang="en-US" sz="3200" dirty="0"/>
          </a:p>
          <a:p>
            <a:pPr lvl="0"/>
            <a:r>
              <a:rPr lang="es-MX" sz="3600" dirty="0">
                <a:solidFill>
                  <a:srgbClr val="002060"/>
                </a:solidFill>
                <a:latin typeface="Aharoni" panose="02010803020104030203" pitchFamily="2" charset="-79"/>
                <a:cs typeface="Aharoni" panose="02010803020104030203" pitchFamily="2" charset="-79"/>
              </a:rPr>
              <a:t>Angustia</a:t>
            </a:r>
            <a:r>
              <a:rPr lang="es-MX" sz="3200" dirty="0"/>
              <a:t> al verse confrontada con detalles que le hacen recordar el evento, tales como sonidos, olores, personas o lugares. </a:t>
            </a:r>
            <a:endParaRPr lang="en-US" sz="3200" dirty="0"/>
          </a:p>
        </p:txBody>
      </p:sp>
    </p:spTree>
    <p:extLst>
      <p:ext uri="{BB962C8B-B14F-4D97-AF65-F5344CB8AC3E}">
        <p14:creationId xmlns:p14="http://schemas.microsoft.com/office/powerpoint/2010/main" val="3079502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57E7AA3-9519-214D-B118-A00A2033DF47}"/>
              </a:ext>
            </a:extLst>
          </p:cNvPr>
          <p:cNvSpPr>
            <a:spLocks noGrp="1"/>
          </p:cNvSpPr>
          <p:nvPr>
            <p:ph idx="1"/>
          </p:nvPr>
        </p:nvSpPr>
        <p:spPr>
          <a:xfrm>
            <a:off x="428239" y="899063"/>
            <a:ext cx="10972578" cy="5059874"/>
          </a:xfrm>
        </p:spPr>
        <p:txBody>
          <a:bodyPr anchor="ctr">
            <a:normAutofit/>
          </a:bodyPr>
          <a:lstStyle/>
          <a:p>
            <a:pPr lvl="0"/>
            <a:r>
              <a:rPr lang="es-MX" dirty="0">
                <a:solidFill>
                  <a:srgbClr val="002060"/>
                </a:solidFill>
                <a:latin typeface="Aharoni" panose="02010803020104030203" pitchFamily="2" charset="-79"/>
                <a:cs typeface="Aharoni" panose="02010803020104030203" pitchFamily="2" charset="-79"/>
              </a:rPr>
              <a:t>Errores de naturaleza cognitiva</a:t>
            </a:r>
            <a:r>
              <a:rPr lang="es-MX" dirty="0"/>
              <a:t>: se echa la culpa de lo sucedido, no puede recordar ciertas partes del evento, es incapaz de poder concentrarse, piensa que todo mundo es malo y que no se puede confiar en nadie. </a:t>
            </a:r>
            <a:endParaRPr lang="en-US" dirty="0"/>
          </a:p>
          <a:p>
            <a:pPr lvl="0"/>
            <a:r>
              <a:rPr lang="es-MX" dirty="0">
                <a:solidFill>
                  <a:srgbClr val="002060"/>
                </a:solidFill>
                <a:latin typeface="Aharoni" panose="02010803020104030203" pitchFamily="2" charset="-79"/>
                <a:cs typeface="Aharoni" panose="02010803020104030203" pitchFamily="2" charset="-79"/>
              </a:rPr>
              <a:t>Sentimientos negativos persistentes</a:t>
            </a:r>
            <a:r>
              <a:rPr lang="es-MX" dirty="0"/>
              <a:t>: es incapaz de experimentar efectos positivos, como un buen talante, felicidad y alegría o sentimientos amorosos. </a:t>
            </a:r>
            <a:endParaRPr lang="en-US" dirty="0"/>
          </a:p>
          <a:p>
            <a:pPr lvl="0"/>
            <a:r>
              <a:rPr lang="es-MX" dirty="0">
                <a:solidFill>
                  <a:srgbClr val="002060"/>
                </a:solidFill>
                <a:latin typeface="Aharoni" panose="02010803020104030203" pitchFamily="2" charset="-79"/>
                <a:cs typeface="Aharoni" panose="02010803020104030203" pitchFamily="2" charset="-79"/>
              </a:rPr>
              <a:t>Trastornos emocionales </a:t>
            </a:r>
            <a:r>
              <a:rPr lang="es-MX" dirty="0"/>
              <a:t>tales como temor, horror, ira, irritabilidad, vergüenza, desconfianza, sensación de estar desconectado del mundo o de su propio cuerpo. </a:t>
            </a:r>
            <a:endParaRPr lang="en-US" dirty="0"/>
          </a:p>
          <a:p>
            <a:r>
              <a:rPr lang="es-MX" dirty="0">
                <a:solidFill>
                  <a:srgbClr val="002060"/>
                </a:solidFill>
                <a:latin typeface="Aharoni" panose="02010803020104030203" pitchFamily="2" charset="-79"/>
                <a:cs typeface="Aharoni" panose="02010803020104030203" pitchFamily="2" charset="-79"/>
              </a:rPr>
              <a:t>Trastornos del sueño</a:t>
            </a:r>
            <a:r>
              <a:rPr lang="es-MX" dirty="0"/>
              <a:t>, tales como insomnio, pesadillas. </a:t>
            </a:r>
            <a:endParaRPr lang="en-US" sz="2400" dirty="0"/>
          </a:p>
        </p:txBody>
      </p:sp>
    </p:spTree>
    <p:extLst>
      <p:ext uri="{BB962C8B-B14F-4D97-AF65-F5344CB8AC3E}">
        <p14:creationId xmlns:p14="http://schemas.microsoft.com/office/powerpoint/2010/main" val="199084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08214"/>
            <a:ext cx="10058400" cy="565785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9E71C5F-FD64-A945-8164-AB5CB28A5BD0}"/>
              </a:ext>
            </a:extLst>
          </p:cNvPr>
          <p:cNvSpPr>
            <a:spLocks noGrp="1"/>
          </p:cNvSpPr>
          <p:nvPr>
            <p:ph type="title"/>
          </p:nvPr>
        </p:nvSpPr>
        <p:spPr>
          <a:xfrm>
            <a:off x="878215" y="1328722"/>
            <a:ext cx="5933716" cy="1550640"/>
          </a:xfrm>
        </p:spPr>
        <p:txBody>
          <a:bodyPr>
            <a:normAutofit fontScale="90000"/>
          </a:bodyPr>
          <a:lstStyle/>
          <a:p>
            <a:pPr algn="ctr"/>
            <a:r>
              <a:rPr lang="es-MX" dirty="0" smtClean="0">
                <a:latin typeface="Aharoni" panose="02010803020104030203" pitchFamily="2" charset="-79"/>
                <a:cs typeface="Aharoni" panose="02010803020104030203" pitchFamily="2" charset="-79"/>
              </a:rPr>
              <a:t>TRASTORNO DE ESTRÉS </a:t>
            </a:r>
            <a:r>
              <a:rPr lang="es-MX" dirty="0" smtClean="0">
                <a:solidFill>
                  <a:srgbClr val="FFC000"/>
                </a:solidFill>
                <a:latin typeface="Aharoni" panose="02010803020104030203" pitchFamily="2" charset="-79"/>
                <a:cs typeface="Aharoni" panose="02010803020104030203" pitchFamily="2" charset="-79"/>
              </a:rPr>
              <a:t>POSTRAUMÁTICO</a:t>
            </a:r>
            <a:endParaRPr lang="en-US" sz="2800" dirty="0">
              <a:solidFill>
                <a:srgbClr val="FFC000"/>
              </a:solidFill>
              <a:latin typeface="Aharoni" panose="02010803020104030203" pitchFamily="2" charset="-79"/>
              <a:cs typeface="Aharoni" panose="02010803020104030203" pitchFamily="2" charset="-79"/>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493918-C163-754B-9C22-0AC5AF6732AB}"/>
              </a:ext>
            </a:extLst>
          </p:cNvPr>
          <p:cNvSpPr>
            <a:spLocks noGrp="1"/>
          </p:cNvSpPr>
          <p:nvPr>
            <p:ph idx="1"/>
          </p:nvPr>
        </p:nvSpPr>
        <p:spPr>
          <a:xfrm>
            <a:off x="382104" y="3546006"/>
            <a:ext cx="9141275" cy="2619839"/>
          </a:xfrm>
        </p:spPr>
        <p:txBody>
          <a:bodyPr anchor="ctr">
            <a:normAutofit/>
          </a:bodyPr>
          <a:lstStyle/>
          <a:p>
            <a:pPr marL="0" indent="0">
              <a:buNone/>
            </a:pPr>
            <a:r>
              <a:rPr lang="es-MX" dirty="0"/>
              <a:t>Algunas de estas reacciones permanecen con la persona durante varios días o varias semanas y luego se resuelven (esto se llama trastorno agudo). Pero con mucha frecuencia, estos síntomas persisten durante largo tiempo y entonces se convierte en un trastorno de estrés postraumático (PTSD, por sus siglas en inglés). </a:t>
            </a:r>
            <a:endParaRPr lang="en-US" dirty="0"/>
          </a:p>
        </p:txBody>
      </p:sp>
    </p:spTree>
    <p:extLst>
      <p:ext uri="{BB962C8B-B14F-4D97-AF65-F5344CB8AC3E}">
        <p14:creationId xmlns:p14="http://schemas.microsoft.com/office/powerpoint/2010/main" val="768334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D3C61B50-EA01-B243-BD7F-AE917BD4978D}"/>
              </a:ext>
            </a:extLst>
          </p:cNvPr>
          <p:cNvSpPr>
            <a:spLocks noGrp="1"/>
          </p:cNvSpPr>
          <p:nvPr>
            <p:ph type="title"/>
          </p:nvPr>
        </p:nvSpPr>
        <p:spPr>
          <a:xfrm>
            <a:off x="6656890" y="1504308"/>
            <a:ext cx="4950823" cy="2449708"/>
          </a:xfrm>
        </p:spPr>
        <p:txBody>
          <a:bodyPr>
            <a:normAutofit/>
          </a:bodyPr>
          <a:lstStyle/>
          <a:p>
            <a:r>
              <a:rPr lang="es-MX" b="1" dirty="0"/>
              <a:t>Cómo proveer </a:t>
            </a:r>
            <a:r>
              <a:rPr lang="es-MX" b="1" dirty="0" smtClean="0">
                <a:solidFill>
                  <a:srgbClr val="E50096"/>
                </a:solidFill>
                <a:latin typeface="Aharoni" panose="02010803020104030203" pitchFamily="2" charset="-79"/>
                <a:cs typeface="Aharoni" panose="02010803020104030203" pitchFamily="2" charset="-79"/>
              </a:rPr>
              <a:t>APOYO</a:t>
            </a:r>
            <a:endParaRPr lang="en-US" dirty="0">
              <a:solidFill>
                <a:srgbClr val="E50096"/>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0382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339" y="695504"/>
            <a:ext cx="9392479" cy="5283270"/>
          </a:xfrm>
          <a:prstGeom prst="rect">
            <a:avLst/>
          </a:prstGeom>
        </p:spPr>
      </p:pic>
      <p:sp>
        <p:nvSpPr>
          <p:cNvPr id="3" name="Content Placeholder 2">
            <a:extLst>
              <a:ext uri="{FF2B5EF4-FFF2-40B4-BE49-F238E27FC236}">
                <a16:creationId xmlns:a16="http://schemas.microsoft.com/office/drawing/2014/main" id="{16209CF5-995E-6242-841D-0C4E0453595D}"/>
              </a:ext>
            </a:extLst>
          </p:cNvPr>
          <p:cNvSpPr>
            <a:spLocks noGrp="1"/>
          </p:cNvSpPr>
          <p:nvPr>
            <p:ph idx="1"/>
          </p:nvPr>
        </p:nvSpPr>
        <p:spPr>
          <a:xfrm>
            <a:off x="578623" y="258417"/>
            <a:ext cx="5822178" cy="6370983"/>
          </a:xfrm>
        </p:spPr>
        <p:txBody>
          <a:bodyPr anchor="ctr">
            <a:normAutofit/>
          </a:bodyPr>
          <a:lstStyle/>
          <a:p>
            <a:pPr marL="0" indent="0">
              <a:buNone/>
            </a:pPr>
            <a:r>
              <a:rPr lang="es-MX" dirty="0"/>
              <a:t>Los efectos del trauma pueden seguir experimentándose durante muchos años. Sin embargo, hay </a:t>
            </a:r>
            <a:r>
              <a:rPr lang="es-MX" dirty="0">
                <a:solidFill>
                  <a:srgbClr val="00B050"/>
                </a:solidFill>
                <a:latin typeface="Aharoni" panose="02010803020104030203" pitchFamily="2" charset="-79"/>
                <a:cs typeface="Aharoni" panose="02010803020104030203" pitchFamily="2" charset="-79"/>
              </a:rPr>
              <a:t>esperanza </a:t>
            </a:r>
            <a:r>
              <a:rPr lang="es-MX" dirty="0"/>
              <a:t>si la víctima hace uso de </a:t>
            </a:r>
            <a:r>
              <a:rPr lang="es-MX" dirty="0">
                <a:solidFill>
                  <a:srgbClr val="FF0000"/>
                </a:solidFill>
                <a:latin typeface="Aharoni" panose="02010803020104030203" pitchFamily="2" charset="-79"/>
                <a:cs typeface="Aharoni" panose="02010803020104030203" pitchFamily="2" charset="-79"/>
              </a:rPr>
              <a:t>recursos</a:t>
            </a:r>
            <a:r>
              <a:rPr lang="es-MX" dirty="0"/>
              <a:t> </a:t>
            </a:r>
            <a:r>
              <a:rPr lang="es-MX" dirty="0">
                <a:solidFill>
                  <a:srgbClr val="00B0F0"/>
                </a:solidFill>
                <a:latin typeface="Aharoni" panose="02010803020104030203" pitchFamily="2" charset="-79"/>
                <a:cs typeface="Aharoni" panose="02010803020104030203" pitchFamily="2" charset="-79"/>
              </a:rPr>
              <a:t>profesionales y espirituales</a:t>
            </a:r>
            <a:r>
              <a:rPr lang="es-MX" dirty="0"/>
              <a:t>. </a:t>
            </a:r>
            <a:endParaRPr lang="es-MX" dirty="0" smtClean="0"/>
          </a:p>
          <a:p>
            <a:pPr marL="0" indent="0">
              <a:buNone/>
            </a:pPr>
            <a:r>
              <a:rPr lang="es-MX" dirty="0" smtClean="0"/>
              <a:t>Aunque </a:t>
            </a:r>
            <a:r>
              <a:rPr lang="es-MX" dirty="0"/>
              <a:t>muchos de los casos requieren personal especializado para su tratamiento, se puede obtener una gran medida de </a:t>
            </a:r>
            <a:r>
              <a:rPr lang="es-MX" dirty="0" smtClean="0">
                <a:solidFill>
                  <a:schemeClr val="accent6">
                    <a:lumMod val="75000"/>
                  </a:schemeClr>
                </a:solidFill>
                <a:latin typeface="Aharoni" panose="02010803020104030203" pitchFamily="2" charset="-79"/>
                <a:cs typeface="Aharoni" panose="02010803020104030203" pitchFamily="2" charset="-79"/>
              </a:rPr>
              <a:t>APOYO</a:t>
            </a:r>
            <a:r>
              <a:rPr lang="es-MX" dirty="0" smtClean="0"/>
              <a:t> </a:t>
            </a:r>
            <a:r>
              <a:rPr lang="es-MX" dirty="0"/>
              <a:t>a través de personas </a:t>
            </a:r>
            <a:r>
              <a:rPr lang="es-MX" dirty="0">
                <a:solidFill>
                  <a:srgbClr val="FF0000"/>
                </a:solidFill>
              </a:rPr>
              <a:t>amantes</a:t>
            </a:r>
            <a:r>
              <a:rPr lang="es-MX" dirty="0"/>
              <a:t>, </a:t>
            </a:r>
            <a:r>
              <a:rPr lang="es-MX" dirty="0">
                <a:solidFill>
                  <a:schemeClr val="accent2">
                    <a:lumMod val="50000"/>
                  </a:schemeClr>
                </a:solidFill>
              </a:rPr>
              <a:t>solícitas</a:t>
            </a:r>
            <a:r>
              <a:rPr lang="es-MX" dirty="0"/>
              <a:t> y </a:t>
            </a:r>
            <a:r>
              <a:rPr lang="es-MX" dirty="0">
                <a:solidFill>
                  <a:schemeClr val="accent5">
                    <a:lumMod val="50000"/>
                  </a:schemeClr>
                </a:solidFill>
              </a:rPr>
              <a:t>comprensivas. </a:t>
            </a:r>
            <a:endParaRPr lang="en-US" dirty="0">
              <a:solidFill>
                <a:schemeClr val="accent5">
                  <a:lumMod val="50000"/>
                </a:schemeClr>
              </a:solidFill>
            </a:endParaRPr>
          </a:p>
          <a:p>
            <a:pPr marL="0" indent="0" algn="ctr">
              <a:lnSpc>
                <a:spcPct val="100000"/>
              </a:lnSpc>
              <a:buNone/>
            </a:pPr>
            <a:endParaRPr lang="en-US" sz="2400" dirty="0"/>
          </a:p>
        </p:txBody>
      </p:sp>
    </p:spTree>
    <p:extLst>
      <p:ext uri="{BB962C8B-B14F-4D97-AF65-F5344CB8AC3E}">
        <p14:creationId xmlns:p14="http://schemas.microsoft.com/office/powerpoint/2010/main" val="285290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48255" y="1200150"/>
            <a:ext cx="10343745" cy="5657850"/>
          </a:xfrm>
          <a:prstGeom prst="rect">
            <a:avLst/>
          </a:prstGeom>
        </p:spPr>
      </p:pic>
      <p:sp>
        <p:nvSpPr>
          <p:cNvPr id="3" name="Content Placeholder 2">
            <a:extLst>
              <a:ext uri="{FF2B5EF4-FFF2-40B4-BE49-F238E27FC236}">
                <a16:creationId xmlns:a16="http://schemas.microsoft.com/office/drawing/2014/main" id="{8D5E9924-3CF3-BF43-B1D1-25AAD95D2B79}"/>
              </a:ext>
            </a:extLst>
          </p:cNvPr>
          <p:cNvSpPr>
            <a:spLocks noGrp="1"/>
          </p:cNvSpPr>
          <p:nvPr>
            <p:ph idx="1"/>
          </p:nvPr>
        </p:nvSpPr>
        <p:spPr>
          <a:xfrm>
            <a:off x="486383" y="998175"/>
            <a:ext cx="6186791" cy="4245034"/>
          </a:xfrm>
        </p:spPr>
        <p:txBody>
          <a:bodyPr anchor="ctr">
            <a:noAutofit/>
          </a:bodyPr>
          <a:lstStyle/>
          <a:p>
            <a:pPr marL="0" indent="0">
              <a:buNone/>
            </a:pPr>
            <a:r>
              <a:rPr lang="es-MX" sz="4000" dirty="0">
                <a:latin typeface="Aharoni" panose="02010803020104030203" pitchFamily="2" charset="-79"/>
                <a:cs typeface="Aharoni" panose="02010803020104030203" pitchFamily="2" charset="-79"/>
              </a:rPr>
              <a:t>Las siguientes son algunas </a:t>
            </a:r>
            <a:r>
              <a:rPr lang="es-MX" sz="4000" dirty="0">
                <a:solidFill>
                  <a:srgbClr val="00B0F0"/>
                </a:solidFill>
                <a:latin typeface="Aharoni" panose="02010803020104030203" pitchFamily="2" charset="-79"/>
                <a:cs typeface="Aharoni" panose="02010803020104030203" pitchFamily="2" charset="-79"/>
              </a:rPr>
              <a:t>formas</a:t>
            </a:r>
            <a:r>
              <a:rPr lang="es-MX" sz="4000" dirty="0">
                <a:latin typeface="Aharoni" panose="02010803020104030203" pitchFamily="2" charset="-79"/>
                <a:cs typeface="Aharoni" panose="02010803020104030203" pitchFamily="2" charset="-79"/>
              </a:rPr>
              <a:t> como se puede </a:t>
            </a:r>
            <a:r>
              <a:rPr lang="es-MX" sz="4000" dirty="0">
                <a:solidFill>
                  <a:srgbClr val="00B0F0"/>
                </a:solidFill>
                <a:latin typeface="Aharoni" panose="02010803020104030203" pitchFamily="2" charset="-79"/>
                <a:cs typeface="Aharoni" panose="02010803020104030203" pitchFamily="2" charset="-79"/>
              </a:rPr>
              <a:t>ayudar</a:t>
            </a:r>
            <a:r>
              <a:rPr lang="es-MX" sz="4000" dirty="0">
                <a:latin typeface="Aharoni" panose="02010803020104030203" pitchFamily="2" charset="-79"/>
                <a:cs typeface="Aharoni" panose="02010803020104030203" pitchFamily="2" charset="-79"/>
              </a:rPr>
              <a:t> a </a:t>
            </a:r>
            <a:endParaRPr lang="es-MX" sz="4000" dirty="0" smtClean="0">
              <a:latin typeface="Aharoni" panose="02010803020104030203" pitchFamily="2" charset="-79"/>
              <a:cs typeface="Aharoni" panose="02010803020104030203" pitchFamily="2" charset="-79"/>
            </a:endParaRPr>
          </a:p>
          <a:p>
            <a:pPr marL="0" indent="0">
              <a:buNone/>
            </a:pPr>
            <a:r>
              <a:rPr lang="es-MX" sz="4000" dirty="0" smtClean="0">
                <a:latin typeface="Aharoni" panose="02010803020104030203" pitchFamily="2" charset="-79"/>
                <a:cs typeface="Aharoni" panose="02010803020104030203" pitchFamily="2" charset="-79"/>
              </a:rPr>
              <a:t>las </a:t>
            </a:r>
            <a:r>
              <a:rPr lang="es-MX" sz="4000" dirty="0">
                <a:latin typeface="Aharoni" panose="02010803020104030203" pitchFamily="2" charset="-79"/>
                <a:cs typeface="Aharoni" panose="02010803020104030203" pitchFamily="2" charset="-79"/>
              </a:rPr>
              <a:t>personas a </a:t>
            </a:r>
            <a:r>
              <a:rPr lang="es-MX" sz="4000" dirty="0">
                <a:solidFill>
                  <a:srgbClr val="00B0F0"/>
                </a:solidFill>
                <a:latin typeface="Aharoni" panose="02010803020104030203" pitchFamily="2" charset="-79"/>
                <a:cs typeface="Aharoni" panose="02010803020104030203" pitchFamily="2" charset="-79"/>
              </a:rPr>
              <a:t>vencer</a:t>
            </a:r>
            <a:r>
              <a:rPr lang="es-MX" sz="4000" dirty="0">
                <a:latin typeface="Aharoni" panose="02010803020104030203" pitchFamily="2" charset="-79"/>
                <a:cs typeface="Aharoni" panose="02010803020104030203" pitchFamily="2" charset="-79"/>
              </a:rPr>
              <a:t> </a:t>
            </a:r>
            <a:r>
              <a:rPr lang="es-MX" sz="4000" dirty="0" smtClean="0">
                <a:latin typeface="Aharoni" panose="02010803020104030203" pitchFamily="2" charset="-79"/>
                <a:cs typeface="Aharoni" panose="02010803020104030203" pitchFamily="2" charset="-79"/>
              </a:rPr>
              <a:t>sus traumas </a:t>
            </a:r>
            <a:r>
              <a:rPr lang="es-MX" sz="4000" dirty="0">
                <a:latin typeface="Aharoni" panose="02010803020104030203" pitchFamily="2" charset="-79"/>
                <a:cs typeface="Aharoni" panose="02010803020104030203" pitchFamily="2" charset="-79"/>
              </a:rPr>
              <a:t>y a ser </a:t>
            </a:r>
            <a:r>
              <a:rPr lang="es-MX" sz="4000" dirty="0" err="1">
                <a:solidFill>
                  <a:srgbClr val="00B0F0"/>
                </a:solidFill>
                <a:latin typeface="Aharoni" panose="02010803020104030203" pitchFamily="2" charset="-79"/>
                <a:cs typeface="Aharoni" panose="02010803020104030203" pitchFamily="2" charset="-79"/>
              </a:rPr>
              <a:t>resilientes</a:t>
            </a:r>
            <a:r>
              <a:rPr lang="es-MX" sz="4000" dirty="0">
                <a:latin typeface="Aharoni" panose="02010803020104030203" pitchFamily="2" charset="-79"/>
                <a:cs typeface="Aharoni" panose="02010803020104030203" pitchFamily="2" charset="-79"/>
              </a:rPr>
              <a:t>:</a:t>
            </a:r>
            <a:endParaRPr lang="en-US"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7156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F74F52-052F-7849-BD20-96464FD4924D}"/>
              </a:ext>
            </a:extLst>
          </p:cNvPr>
          <p:cNvSpPr>
            <a:spLocks noGrp="1"/>
          </p:cNvSpPr>
          <p:nvPr>
            <p:ph idx="1"/>
          </p:nvPr>
        </p:nvSpPr>
        <p:spPr>
          <a:xfrm>
            <a:off x="5509522" y="87549"/>
            <a:ext cx="5894962" cy="6128425"/>
          </a:xfrm>
        </p:spPr>
        <p:txBody>
          <a:bodyPr anchor="ctr">
            <a:normAutofit fontScale="92500" lnSpcReduction="10000"/>
          </a:bodyPr>
          <a:lstStyle/>
          <a:p>
            <a:pPr lvl="0"/>
            <a:r>
              <a:rPr lang="es-MX" dirty="0">
                <a:solidFill>
                  <a:srgbClr val="E50096"/>
                </a:solidFill>
                <a:latin typeface="Aharoni" panose="02010803020104030203" pitchFamily="2" charset="-79"/>
                <a:cs typeface="Aharoni" panose="02010803020104030203" pitchFamily="2" charset="-79"/>
              </a:rPr>
              <a:t>Enseñar a las víctimas las señales y síntomas posteriores al trauma </a:t>
            </a:r>
            <a:r>
              <a:rPr lang="es-MX" dirty="0"/>
              <a:t>y ofrecerles una visión esperanzada.  Esto les da la seguridad de que su problema es conocido, que otros lo han experimentado y que hay una vía de salida al efecto. Esto les ayudará también a tener una perspectiva llena de esperanza, lo cual constituye un enorme factor en el proceso de recuperación.  </a:t>
            </a:r>
            <a:endParaRPr lang="en-US" dirty="0"/>
          </a:p>
          <a:p>
            <a:pPr lvl="0"/>
            <a:r>
              <a:rPr lang="es-MX" dirty="0">
                <a:solidFill>
                  <a:srgbClr val="00B0F0"/>
                </a:solidFill>
                <a:latin typeface="Aharoni" panose="02010803020104030203" pitchFamily="2" charset="-79"/>
                <a:cs typeface="Aharoni" panose="02010803020104030203" pitchFamily="2" charset="-79"/>
              </a:rPr>
              <a:t>Trabajar con grupos pequeños</a:t>
            </a:r>
            <a:r>
              <a:rPr lang="es-MX" dirty="0"/>
              <a:t>, especialmente si se trata de niños. El reunir a cinco o seis jovencitos para que cuenten sus experiencias y para enseñarles pensamientos y comportamientos saludables ha funcionado bien en muchas ocasiones en las escuelas y en las comunidades.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739"/>
            <a:ext cx="5664973" cy="4907800"/>
          </a:xfrm>
          <a:prstGeom prst="ellipse">
            <a:avLst/>
          </a:prstGeom>
          <a:ln>
            <a:noFill/>
          </a:ln>
          <a:effectLst>
            <a:softEdge rad="112500"/>
          </a:effectLst>
        </p:spPr>
      </p:pic>
    </p:spTree>
    <p:extLst>
      <p:ext uri="{BB962C8B-B14F-4D97-AF65-F5344CB8AC3E}">
        <p14:creationId xmlns:p14="http://schemas.microsoft.com/office/powerpoint/2010/main" val="2942808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1075</Words>
  <Application>Microsoft Office PowerPoint</Application>
  <PresentationFormat>Widescreen</PresentationFormat>
  <Paragraphs>60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Aharoni</vt:lpstr>
      <vt:lpstr>Arial</vt:lpstr>
      <vt:lpstr>Avenir Next</vt:lpstr>
      <vt:lpstr>Calibri</vt:lpstr>
      <vt:lpstr>Calibri Light</vt:lpstr>
      <vt:lpstr>Office Theme</vt:lpstr>
      <vt:lpstr>PowerPoint Presentation</vt:lpstr>
      <vt:lpstr>PowerPoint Presentation</vt:lpstr>
      <vt:lpstr>PowerPoint Presentation</vt:lpstr>
      <vt:lpstr>PowerPoint Presentation</vt:lpstr>
      <vt:lpstr>TRASTORNO DE ESTRÉS POSTRAUMÁTICO</vt:lpstr>
      <vt:lpstr>Cómo proveer APOYO</vt:lpstr>
      <vt:lpstr>PowerPoint Presentation</vt:lpstr>
      <vt:lpstr>PowerPoint Presentation</vt:lpstr>
      <vt:lpstr>PowerPoint Presentation</vt:lpstr>
      <vt:lpstr>PowerPoint Presentation</vt:lpstr>
      <vt:lpstr>PowerPoint Presentation</vt:lpstr>
      <vt:lpstr>RELIGION</vt:lpstr>
      <vt:lpstr>LA BIBLIA</vt:lpstr>
      <vt:lpstr>LA BIBLIA</vt:lpstr>
      <vt:lpstr>LA BIBLIA</vt:lpstr>
      <vt:lpstr>LA BIBLIA</vt:lpstr>
      <vt:lpstr>LA BIBLIA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Trauma  to Resilience BY DR. JULIAN MELGOSA GENERAL CONFERENCE EDUCATION ASSOCIATE DIRECTOR</dc:title>
  <dc:creator>Arrais, Raquel</dc:creator>
  <cp:lastModifiedBy>Cori Villarreal</cp:lastModifiedBy>
  <cp:revision>11</cp:revision>
  <dcterms:created xsi:type="dcterms:W3CDTF">2019-03-25T20:56:13Z</dcterms:created>
  <dcterms:modified xsi:type="dcterms:W3CDTF">2019-04-23T19:28:49Z</dcterms:modified>
</cp:coreProperties>
</file>